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0" r:id="rId3"/>
    <p:sldId id="269" r:id="rId4"/>
    <p:sldId id="272" r:id="rId5"/>
    <p:sldId id="265" r:id="rId6"/>
    <p:sldId id="273" r:id="rId7"/>
    <p:sldId id="266" r:id="rId8"/>
    <p:sldId id="274" r:id="rId9"/>
    <p:sldId id="267" r:id="rId10"/>
    <p:sldId id="275" r:id="rId11"/>
    <p:sldId id="276" r:id="rId12"/>
    <p:sldId id="268" r:id="rId13"/>
    <p:sldId id="277" r:id="rId1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1" d="100"/>
          <a:sy n="71" d="100"/>
        </p:scale>
        <p:origin x="-135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7ADA96-7CF7-4E40-8E0B-1A7E93682B16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4CEFB-474F-43AA-917F-E343762E15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9FA988-50C9-4118-8CCA-72D0E6642AEF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BF115A-F60A-48E7-8372-41E3DBACAE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55B898-5FA4-49D8-8908-F38C81ED26CA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7E6826-F723-4DD0-8B7D-5F51EBD7F06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D4D8A2-66A2-4238-80D3-8142F885D04F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C74EF9-41E0-4817-B510-A617A105B5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841A71-7A0B-4AFE-A5BF-232012A65A48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52C7CC-8EC3-48E8-A166-C17B64A2FA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75834C-991D-4418-95A8-180EC4AA1AB5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DE8C2E-CF4F-45D4-B334-2D88CC95D13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4DDB08-96EC-4852-B09A-E9E9D3FD1810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D327B1-2351-4C8C-8872-2C52C904F9A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DEA78C-53CC-41D0-A2F1-E98599486F3C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B8334B-220E-431A-947F-614E0452140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05484E-4D9B-4DC8-AE02-A2EC9A0F27BE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B719F6-FB58-4C1C-95B9-E91B3B8CD8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2A169D-C1D0-4583-9AAB-C22FFDBC6529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B483FC-8245-4F9A-956B-34EF2213991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88771E-08F7-42E1-8811-D2971612336D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179176-F82C-4880-BF12-FFE4F8D30B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CABC290-9A8A-4BC0-8BE4-119B87267F20}" type="datetimeFigureOut">
              <a:rPr lang="en-US"/>
              <a:pPr>
                <a:defRPr/>
              </a:pPr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7CC2318F-EDC5-4456-903D-70360319A8A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 rtlCol="0">
            <a:normAutofit fontScale="90000"/>
          </a:bodyPr>
          <a:lstStyle/>
          <a:p>
            <a:r>
              <a:rPr lang="ru-RU" b="1" dirty="0" smtClean="0"/>
              <a:t>Система поддержки инновационной и экспериментальной деятельности на муниципальном уровне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4572000"/>
            <a:ext cx="6400800" cy="1066800"/>
          </a:xfrm>
        </p:spPr>
        <p:txBody>
          <a:bodyPr rtlCol="0">
            <a:normAutofit fontScale="70000" lnSpcReduction="2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/>
              <a:t>2012 </a:t>
            </a:r>
            <a:r>
              <a:rPr lang="ru-RU" dirty="0" smtClean="0"/>
              <a:t>г.</a:t>
            </a: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/>
              <a:t>МУ «Улусное управление образования»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/>
              <a:t>Таттинский улус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1"/>
          <p:cNvSpPr txBox="1">
            <a:spLocks/>
          </p:cNvSpPr>
          <p:nvPr/>
        </p:nvSpPr>
        <p:spPr bwMode="auto">
          <a:xfrm>
            <a:off x="533400" y="228600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Рейтинг деятельности ОУ</a:t>
            </a:r>
            <a:endParaRPr kumimoji="0" lang="ru-RU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295400" y="5410200"/>
            <a:ext cx="6500858" cy="369332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ru-RU" dirty="0" smtClean="0"/>
              <a:t>Первичная оценка деятельности ОУ по отделам</a:t>
            </a:r>
            <a:endParaRPr lang="ru-RU" dirty="0"/>
          </a:p>
        </p:txBody>
      </p:sp>
      <p:cxnSp>
        <p:nvCxnSpPr>
          <p:cNvPr id="5" name="Прямая со стрелкой 4"/>
          <p:cNvCxnSpPr/>
          <p:nvPr/>
        </p:nvCxnSpPr>
        <p:spPr>
          <a:xfrm rot="5400000" flipH="1" flipV="1">
            <a:off x="1634296" y="5009358"/>
            <a:ext cx="571504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Прямая со стрелкой 5"/>
          <p:cNvCxnSpPr/>
          <p:nvPr/>
        </p:nvCxnSpPr>
        <p:spPr>
          <a:xfrm rot="5400000" flipH="1" flipV="1">
            <a:off x="2205800" y="5009358"/>
            <a:ext cx="571504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" name="Прямая со стрелкой 6"/>
          <p:cNvCxnSpPr/>
          <p:nvPr/>
        </p:nvCxnSpPr>
        <p:spPr>
          <a:xfrm rot="5400000" flipH="1" flipV="1">
            <a:off x="2848742" y="5009358"/>
            <a:ext cx="571504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Прямая со стрелкой 7"/>
          <p:cNvCxnSpPr/>
          <p:nvPr/>
        </p:nvCxnSpPr>
        <p:spPr>
          <a:xfrm rot="5400000" flipH="1" flipV="1">
            <a:off x="3420246" y="5009358"/>
            <a:ext cx="571504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Прямая со стрелкой 8"/>
          <p:cNvCxnSpPr/>
          <p:nvPr/>
        </p:nvCxnSpPr>
        <p:spPr>
          <a:xfrm rot="5400000" flipH="1" flipV="1">
            <a:off x="3991750" y="5009358"/>
            <a:ext cx="571504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Прямая со стрелкой 9"/>
          <p:cNvCxnSpPr/>
          <p:nvPr/>
        </p:nvCxnSpPr>
        <p:spPr>
          <a:xfrm rot="5400000" flipH="1" flipV="1">
            <a:off x="4563254" y="5009358"/>
            <a:ext cx="571504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Прямая со стрелкой 10"/>
          <p:cNvCxnSpPr/>
          <p:nvPr/>
        </p:nvCxnSpPr>
        <p:spPr>
          <a:xfrm rot="5400000" flipH="1" flipV="1">
            <a:off x="5134758" y="5009358"/>
            <a:ext cx="571504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" name="Прямая со стрелкой 11"/>
          <p:cNvCxnSpPr/>
          <p:nvPr/>
        </p:nvCxnSpPr>
        <p:spPr>
          <a:xfrm rot="5400000" flipH="1" flipV="1">
            <a:off x="5706262" y="5009358"/>
            <a:ext cx="571504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Прямая со стрелкой 12"/>
          <p:cNvCxnSpPr/>
          <p:nvPr/>
        </p:nvCxnSpPr>
        <p:spPr>
          <a:xfrm rot="5400000" flipH="1" flipV="1">
            <a:off x="6420642" y="5009358"/>
            <a:ext cx="571504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219200" y="4343400"/>
            <a:ext cx="6572296" cy="369332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ru-RU" dirty="0" smtClean="0"/>
              <a:t>Обоснование </a:t>
            </a:r>
            <a:endParaRPr lang="ru-RU" dirty="0"/>
          </a:p>
        </p:txBody>
      </p:sp>
      <p:cxnSp>
        <p:nvCxnSpPr>
          <p:cNvPr id="15" name="Прямая со стрелкой 14"/>
          <p:cNvCxnSpPr/>
          <p:nvPr/>
        </p:nvCxnSpPr>
        <p:spPr>
          <a:xfrm flipV="1">
            <a:off x="1905000" y="3810000"/>
            <a:ext cx="1490682" cy="48737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Прямая со стрелкой 15"/>
          <p:cNvCxnSpPr/>
          <p:nvPr/>
        </p:nvCxnSpPr>
        <p:spPr>
          <a:xfrm rot="5400000" flipH="1" flipV="1">
            <a:off x="3429000" y="3810000"/>
            <a:ext cx="500066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 rot="16200000" flipV="1">
            <a:off x="4129086" y="4024314"/>
            <a:ext cx="500066" cy="7143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 rot="16200000" flipV="1">
            <a:off x="4800600" y="3810000"/>
            <a:ext cx="500066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Прямая со стрелкой 18"/>
          <p:cNvCxnSpPr/>
          <p:nvPr/>
        </p:nvCxnSpPr>
        <p:spPr>
          <a:xfrm rot="10800000">
            <a:off x="5486400" y="3810000"/>
            <a:ext cx="1071570" cy="57150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2286000" y="3429000"/>
            <a:ext cx="4572032" cy="369332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ru-RU" dirty="0" smtClean="0"/>
              <a:t>Итоговый рейтинг</a:t>
            </a:r>
            <a:endParaRPr lang="ru-RU" dirty="0"/>
          </a:p>
        </p:txBody>
      </p:sp>
      <p:sp>
        <p:nvSpPr>
          <p:cNvPr id="21" name="Стрелка вниз 20"/>
          <p:cNvSpPr/>
          <p:nvPr/>
        </p:nvSpPr>
        <p:spPr>
          <a:xfrm rot="10800000">
            <a:off x="4343400" y="2743200"/>
            <a:ext cx="571504" cy="57150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2286000" y="2133600"/>
            <a:ext cx="4643470" cy="5715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Утверждение МУС </a:t>
            </a:r>
            <a:endParaRPr lang="ru-RU" dirty="0"/>
          </a:p>
        </p:txBody>
      </p:sp>
      <p:cxnSp>
        <p:nvCxnSpPr>
          <p:cNvPr id="23" name="Прямая со стрелкой 22"/>
          <p:cNvCxnSpPr>
            <a:stCxn id="22" idx="0"/>
            <a:endCxn id="24" idx="2"/>
          </p:cNvCxnSpPr>
          <p:nvPr/>
        </p:nvCxnSpPr>
        <p:spPr>
          <a:xfrm flipV="1">
            <a:off x="4607735" y="1740932"/>
            <a:ext cx="57144" cy="3926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3200400" y="1371600"/>
            <a:ext cx="2928958" cy="369332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ru-RU" dirty="0" smtClean="0"/>
              <a:t>Протокол и ведомость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14" grpId="0" animBg="1"/>
      <p:bldP spid="20" grpId="0" animBg="1"/>
      <p:bldP spid="21" grpId="0" animBg="1"/>
      <p:bldP spid="22" grpId="0" animBg="1"/>
      <p:bldP spid="24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dirty="0" smtClean="0"/>
              <a:t>Мониторинг</a:t>
            </a:r>
            <a:endParaRPr lang="ru-RU" sz="3600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152400" y="1219200"/>
          <a:ext cx="8763013" cy="4060674"/>
        </p:xfrm>
        <a:graphic>
          <a:graphicData uri="http://schemas.openxmlformats.org/drawingml/2006/table">
            <a:tbl>
              <a:tblPr/>
              <a:tblGrid>
                <a:gridCol w="183839"/>
                <a:gridCol w="1370850"/>
                <a:gridCol w="181570"/>
                <a:gridCol w="181570"/>
                <a:gridCol w="335903"/>
                <a:gridCol w="181570"/>
                <a:gridCol w="181570"/>
                <a:gridCol w="320017"/>
                <a:gridCol w="199727"/>
                <a:gridCol w="208806"/>
                <a:gridCol w="320017"/>
                <a:gridCol w="181570"/>
                <a:gridCol w="181570"/>
                <a:gridCol w="320017"/>
                <a:gridCol w="181570"/>
                <a:gridCol w="181570"/>
                <a:gridCol w="320017"/>
                <a:gridCol w="226963"/>
                <a:gridCol w="217884"/>
                <a:gridCol w="326825"/>
                <a:gridCol w="181570"/>
                <a:gridCol w="199727"/>
                <a:gridCol w="320017"/>
                <a:gridCol w="181570"/>
                <a:gridCol w="181570"/>
                <a:gridCol w="320017"/>
                <a:gridCol w="211075"/>
                <a:gridCol w="208806"/>
                <a:gridCol w="320017"/>
                <a:gridCol w="526552"/>
                <a:gridCol w="308667"/>
              </a:tblGrid>
              <a:tr h="182405"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"Утверждаю"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2405"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Председатель улусного Управляющего Совета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2405"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 err="1">
                          <a:solidFill>
                            <a:srgbClr val="000000"/>
                          </a:solidFill>
                          <a:latin typeface="Calibri"/>
                        </a:rPr>
                        <a:t>Бочоруков</a:t>
                      </a:r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А.К. _________________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2405"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"26" марта 2012 г.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2405"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5"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Сводная ведомость стимулирования директоров ОУ МР "Таттинский улус"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2405"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Сумма(руб.)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общ.сумма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3%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30154"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Модельные школы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339805,8252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350000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10194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2405"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Малокомпл. школы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49515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51 000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1485,4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2405">
                <a:tc>
                  <a:txBody>
                    <a:bodyPr/>
                    <a:lstStyle/>
                    <a:p>
                      <a:pPr algn="l" fontAlgn="b"/>
                      <a:endParaRPr lang="ru-RU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Коэффициенты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2405"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ru-RU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№</a:t>
                      </a:r>
                    </a:p>
                  </a:txBody>
                  <a:tcPr marL="4748" marR="4748" marT="474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Обр. учреждения</a:t>
                      </a:r>
                    </a:p>
                  </a:txBody>
                  <a:tcPr marL="4748" marR="4748" marT="474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8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ОТДЕЛЫ УУО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МУС</a:t>
                      </a:r>
                    </a:p>
                  </a:txBody>
                  <a:tcPr marL="4748" marR="4748" marT="474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ЦБ</a:t>
                      </a:r>
                    </a:p>
                  </a:txBody>
                  <a:tcPr marL="4748" marR="4748" marT="474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ППМСЦ</a:t>
                      </a:r>
                    </a:p>
                  </a:txBody>
                  <a:tcPr marL="4748" marR="4748" marT="474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ИТОГО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Итоговой 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240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ООМОО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ОГПВ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AF1DD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AF1DD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ОМО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ОРО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D9C3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D9C3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ОКП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ОИО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4748" marR="4748" marT="4748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52897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Коэфф.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Сумма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Коэфф.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AF1D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Сумма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AF1D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Коэфф.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Сумма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Коэфф.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D9C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Сумма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D9C3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Коэфф.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Сумма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 err="1">
                          <a:solidFill>
                            <a:srgbClr val="000000"/>
                          </a:solidFill>
                          <a:latin typeface="Calibri"/>
                        </a:rPr>
                        <a:t>Коэфф</a:t>
                      </a:r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.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Сумма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Коэфф.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Сумма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Коэфф.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Сумма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Рейтинг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Коэфф.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Сумма</a:t>
                      </a:r>
                    </a:p>
                  </a:txBody>
                  <a:tcPr marL="4748" marR="4748" marT="4748" marB="0" vert="vert27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64813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МБОУ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7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1847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AF1DD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3906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AF1D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14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5888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D9C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5446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D9C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3034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4045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13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5259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13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4802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34226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4748" marR="4748" marT="4748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4525963"/>
          </a:xfrm>
        </p:spPr>
        <p:txBody>
          <a:bodyPr rtlCol="0">
            <a:normAutofit fontScale="77500" lnSpcReduction="2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4. Экспертиза образовательных программ ОУ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Тезис - </a:t>
            </a:r>
            <a:r>
              <a:rPr lang="ru-RU" dirty="0" smtClean="0"/>
              <a:t>Общественно-государственная экспертиза имеет место и роль во всех сферах педагогической деятельности и управления образованием.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Задачи:</a:t>
            </a:r>
            <a:endParaRPr lang="ru-RU" sz="20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Создание условий для эффективной общественно-государственной экспертизы: уровень ШУС, уровень МУС</a:t>
            </a:r>
            <a:endParaRPr lang="ru-RU" sz="18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Определение механизмов и реализация муниципальной инновационной площадки.</a:t>
            </a:r>
            <a:endParaRPr lang="ru-RU" sz="18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Результаты: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Положение МИП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Эффективные программы развития ОУ.</a:t>
            </a:r>
            <a:endParaRPr lang="ru-RU" sz="2000" dirty="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Формы экспертизы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Заочная экспертиза программ развитий и образовательных программ</a:t>
            </a:r>
          </a:p>
          <a:p>
            <a:r>
              <a:rPr lang="ru-RU" dirty="0" smtClean="0"/>
              <a:t>Выездная экспертиза образовательных программ</a:t>
            </a: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Обоснование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3581400" y="3048000"/>
            <a:ext cx="1371600" cy="46166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ru-RU" sz="2400" dirty="0" smtClean="0"/>
              <a:t>УО</a:t>
            </a:r>
            <a:endParaRPr lang="ru-RU" sz="2400" dirty="0"/>
          </a:p>
        </p:txBody>
      </p:sp>
      <p:cxnSp>
        <p:nvCxnSpPr>
          <p:cNvPr id="6" name="Прямая со стрелкой 5"/>
          <p:cNvCxnSpPr>
            <a:stCxn id="4" idx="2"/>
            <a:endCxn id="7" idx="0"/>
          </p:cNvCxnSpPr>
          <p:nvPr/>
        </p:nvCxnSpPr>
        <p:spPr>
          <a:xfrm flipH="1">
            <a:off x="2133600" y="3509665"/>
            <a:ext cx="2133600" cy="528935"/>
          </a:xfrm>
          <a:prstGeom prst="straightConnector1">
            <a:avLst/>
          </a:prstGeom>
          <a:ln>
            <a:prstDash val="lgDash"/>
            <a:tailEnd type="arrow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838200" y="4038600"/>
            <a:ext cx="2590800" cy="830997"/>
          </a:xfrm>
          <a:prstGeom prst="rect">
            <a:avLst/>
          </a:prstGeom>
          <a:ln>
            <a:prstDash val="dash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ru-RU" sz="2400" dirty="0" smtClean="0"/>
              <a:t>«Обеспечение»</a:t>
            </a:r>
          </a:p>
          <a:p>
            <a:r>
              <a:rPr lang="ru-RU" sz="2400" dirty="0" smtClean="0"/>
              <a:t>Распределение…</a:t>
            </a:r>
            <a:endParaRPr lang="ru-RU" sz="2400" dirty="0"/>
          </a:p>
        </p:txBody>
      </p:sp>
      <p:cxnSp>
        <p:nvCxnSpPr>
          <p:cNvPr id="11" name="Прямая со стрелкой 10"/>
          <p:cNvCxnSpPr>
            <a:stCxn id="4" idx="2"/>
            <a:endCxn id="13" idx="0"/>
          </p:cNvCxnSpPr>
          <p:nvPr/>
        </p:nvCxnSpPr>
        <p:spPr>
          <a:xfrm>
            <a:off x="4267200" y="3509665"/>
            <a:ext cx="2247900" cy="681335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5105400" y="4191000"/>
            <a:ext cx="2819400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ru-RU" sz="2400" dirty="0" smtClean="0"/>
              <a:t>«Развитие»</a:t>
            </a:r>
            <a:endParaRPr lang="ru-RU" sz="2400" dirty="0"/>
          </a:p>
        </p:txBody>
      </p:sp>
      <p:sp>
        <p:nvSpPr>
          <p:cNvPr id="17" name="TextBox 16"/>
          <p:cNvSpPr txBox="1"/>
          <p:nvPr/>
        </p:nvSpPr>
        <p:spPr>
          <a:xfrm>
            <a:off x="685800" y="1905000"/>
            <a:ext cx="2590800" cy="64633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ru-RU" dirty="0" smtClean="0"/>
              <a:t>Ведомственное управление </a:t>
            </a:r>
            <a:endParaRPr lang="ru-RU" dirty="0"/>
          </a:p>
        </p:txBody>
      </p:sp>
      <p:sp>
        <p:nvSpPr>
          <p:cNvPr id="18" name="TextBox 17"/>
          <p:cNvSpPr txBox="1"/>
          <p:nvPr/>
        </p:nvSpPr>
        <p:spPr>
          <a:xfrm>
            <a:off x="5181600" y="1905000"/>
            <a:ext cx="2590800" cy="64633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ru-RU" dirty="0" smtClean="0"/>
              <a:t>Самоуправление</a:t>
            </a:r>
          </a:p>
          <a:p>
            <a:endParaRPr lang="ru-RU" dirty="0"/>
          </a:p>
        </p:txBody>
      </p:sp>
      <p:cxnSp>
        <p:nvCxnSpPr>
          <p:cNvPr id="21" name="Прямая соединительная линия 20"/>
          <p:cNvCxnSpPr>
            <a:stCxn id="17" idx="3"/>
            <a:endCxn id="18" idx="1"/>
          </p:cNvCxnSpPr>
          <p:nvPr/>
        </p:nvCxnSpPr>
        <p:spPr>
          <a:xfrm>
            <a:off x="3276600" y="2228166"/>
            <a:ext cx="1905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6248400" y="4724400"/>
            <a:ext cx="609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dirty="0" smtClean="0"/>
              <a:t>?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71600" y="2286000"/>
            <a:ext cx="2057400" cy="52322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ru-RU" sz="2800" b="1" dirty="0" smtClean="0"/>
              <a:t>Новые Де</a:t>
            </a:r>
            <a:endParaRPr lang="ru-RU" sz="2800" b="1" dirty="0"/>
          </a:p>
        </p:txBody>
      </p:sp>
      <p:cxnSp>
        <p:nvCxnSpPr>
          <p:cNvPr id="6" name="Прямая со стрелкой 5"/>
          <p:cNvCxnSpPr>
            <a:stCxn id="4" idx="3"/>
            <a:endCxn id="7" idx="1"/>
          </p:cNvCxnSpPr>
          <p:nvPr/>
        </p:nvCxnSpPr>
        <p:spPr>
          <a:xfrm>
            <a:off x="3429000" y="2547610"/>
            <a:ext cx="1676400" cy="1613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5105400" y="2209800"/>
            <a:ext cx="2286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dirty="0" smtClean="0"/>
              <a:t>Социокультурная инфраструктура</a:t>
            </a:r>
            <a:endParaRPr lang="ru-RU" sz="2000" dirty="0"/>
          </a:p>
        </p:txBody>
      </p:sp>
      <p:cxnSp>
        <p:nvCxnSpPr>
          <p:cNvPr id="9" name="Прямая со стрелкой 8"/>
          <p:cNvCxnSpPr>
            <a:stCxn id="4" idx="2"/>
            <a:endCxn id="10" idx="0"/>
          </p:cNvCxnSpPr>
          <p:nvPr/>
        </p:nvCxnSpPr>
        <p:spPr>
          <a:xfrm>
            <a:off x="2400300" y="2809220"/>
            <a:ext cx="114300" cy="14579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600200" y="4267200"/>
            <a:ext cx="18288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Де в самих учреждениях образования</a:t>
            </a:r>
            <a:endParaRPr lang="ru-RU" dirty="0"/>
          </a:p>
        </p:txBody>
      </p:sp>
      <p:sp>
        <p:nvSpPr>
          <p:cNvPr id="12" name="TextBox 11"/>
          <p:cNvSpPr txBox="1"/>
          <p:nvPr/>
        </p:nvSpPr>
        <p:spPr>
          <a:xfrm>
            <a:off x="4114800" y="4401234"/>
            <a:ext cx="2362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«Управление образованием»</a:t>
            </a:r>
            <a:endParaRPr lang="ru-RU" dirty="0"/>
          </a:p>
        </p:txBody>
      </p:sp>
      <p:cxnSp>
        <p:nvCxnSpPr>
          <p:cNvPr id="14" name="Прямая со стрелкой 13"/>
          <p:cNvCxnSpPr>
            <a:stCxn id="10" idx="3"/>
            <a:endCxn id="12" idx="1"/>
          </p:cNvCxnSpPr>
          <p:nvPr/>
        </p:nvCxnSpPr>
        <p:spPr>
          <a:xfrm flipV="1">
            <a:off x="3429000" y="4724400"/>
            <a:ext cx="685800" cy="446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Прямая со стрелкой 25"/>
          <p:cNvCxnSpPr>
            <a:stCxn id="12" idx="3"/>
            <a:endCxn id="29" idx="1"/>
          </p:cNvCxnSpPr>
          <p:nvPr/>
        </p:nvCxnSpPr>
        <p:spPr>
          <a:xfrm flipV="1">
            <a:off x="6477000" y="4680466"/>
            <a:ext cx="762000" cy="4393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8" name="Прямая со стрелкой 27"/>
          <p:cNvCxnSpPr>
            <a:stCxn id="12" idx="2"/>
            <a:endCxn id="30" idx="0"/>
          </p:cNvCxnSpPr>
          <p:nvPr/>
        </p:nvCxnSpPr>
        <p:spPr>
          <a:xfrm>
            <a:off x="5295900" y="5047565"/>
            <a:ext cx="0" cy="74363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7239000" y="4495800"/>
            <a:ext cx="990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УО</a:t>
            </a:r>
            <a:endParaRPr lang="ru-RU" dirty="0"/>
          </a:p>
        </p:txBody>
      </p:sp>
      <p:sp>
        <p:nvSpPr>
          <p:cNvPr id="30" name="TextBox 29"/>
          <p:cNvSpPr txBox="1"/>
          <p:nvPr/>
        </p:nvSpPr>
        <p:spPr>
          <a:xfrm>
            <a:off x="4953000" y="5791200"/>
            <a:ext cx="685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ОУ</a:t>
            </a:r>
            <a:endParaRPr lang="ru-RU" dirty="0"/>
          </a:p>
        </p:txBody>
      </p:sp>
      <p:sp>
        <p:nvSpPr>
          <p:cNvPr id="39" name="TextBox 38"/>
          <p:cNvSpPr txBox="1"/>
          <p:nvPr/>
        </p:nvSpPr>
        <p:spPr>
          <a:xfrm>
            <a:off x="1981200" y="990600"/>
            <a:ext cx="533400" cy="58477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3200" b="1" dirty="0" smtClean="0"/>
              <a:t>N</a:t>
            </a:r>
            <a:endParaRPr lang="ru-RU" sz="3200" b="1" dirty="0"/>
          </a:p>
        </p:txBody>
      </p:sp>
      <p:cxnSp>
        <p:nvCxnSpPr>
          <p:cNvPr id="41" name="Прямая со стрелкой 40"/>
          <p:cNvCxnSpPr>
            <a:stCxn id="39" idx="2"/>
            <a:endCxn id="4" idx="0"/>
          </p:cNvCxnSpPr>
          <p:nvPr/>
        </p:nvCxnSpPr>
        <p:spPr>
          <a:xfrm>
            <a:off x="2247900" y="1575375"/>
            <a:ext cx="152400" cy="71062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600" b="1" dirty="0" smtClean="0"/>
              <a:t>Приоритеты </a:t>
            </a:r>
            <a:r>
              <a:rPr lang="ru-RU" sz="3600" dirty="0" smtClean="0"/>
              <a:t>системы поддержки: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04800" y="762000"/>
            <a:ext cx="8534400" cy="4724400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300" b="1" dirty="0" err="1" smtClean="0"/>
              <a:t>Социокультурный</a:t>
            </a:r>
            <a:r>
              <a:rPr lang="ru-RU" sz="2300" b="1" dirty="0" smtClean="0"/>
              <a:t> подход 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300" dirty="0" smtClean="0"/>
              <a:t>Организация анализа в улусе (деятельность НАГ, МАГ)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300" dirty="0" smtClean="0"/>
              <a:t>Формирование приоритетов образования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300" b="1" dirty="0" smtClean="0"/>
              <a:t>Программно-целевое управление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300" dirty="0" smtClean="0"/>
              <a:t>Программы и проекты отделов на основе приоритетов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300" dirty="0" smtClean="0"/>
              <a:t>Стимулирование работников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300" dirty="0" smtClean="0"/>
              <a:t>Трансформация отношений учреждениям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300" b="1" dirty="0" smtClean="0"/>
              <a:t>Улусный мониторинг качества оказания образовательных услуг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300" dirty="0" smtClean="0"/>
              <a:t>Показатели по функциям отделов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300" dirty="0" smtClean="0"/>
              <a:t>Программа корреляции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300" b="1" dirty="0" smtClean="0"/>
              <a:t>Экспертиза образовательных программ ОУ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300" dirty="0" smtClean="0"/>
              <a:t>Общественно-государственное экспертиза (ШУС, МУС)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300" dirty="0" smtClean="0"/>
              <a:t>Определение механизмов МИП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381000"/>
            <a:ext cx="9144000" cy="5257800"/>
          </a:xfrm>
        </p:spPr>
        <p:txBody>
          <a:bodyPr rtlCol="0">
            <a:noAutofit/>
          </a:bodyPr>
          <a:lstStyle/>
          <a:p>
            <a:pPr marL="514350" indent="-514350" eaLnBrk="1" fontAlgn="auto" hangingPunct="1">
              <a:spcAft>
                <a:spcPts val="0"/>
              </a:spcAft>
              <a:buFont typeface="+mj-lt"/>
              <a:buAutoNum type="romanUcPeriod"/>
              <a:defRPr/>
            </a:pPr>
            <a:r>
              <a:rPr lang="ru-RU" sz="2800" b="1" dirty="0" err="1" smtClean="0"/>
              <a:t>Социокультурный</a:t>
            </a:r>
            <a:r>
              <a:rPr lang="ru-RU" sz="2800" b="1" dirty="0" smtClean="0"/>
              <a:t> подход </a:t>
            </a:r>
            <a:r>
              <a:rPr lang="ru-RU" sz="2800" b="1" dirty="0" smtClean="0"/>
              <a:t>в </a:t>
            </a:r>
            <a:r>
              <a:rPr lang="ru-RU" sz="2800" b="1" dirty="0" smtClean="0"/>
              <a:t>образовании</a:t>
            </a:r>
            <a:endParaRPr lang="ru-RU" sz="28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200" b="1" dirty="0" smtClean="0"/>
              <a:t>Тезис</a:t>
            </a:r>
            <a:r>
              <a:rPr lang="ru-RU" sz="2200" dirty="0" smtClean="0"/>
              <a:t> – Реальные приоритеты образования в улусе формируют реальных образовательных </a:t>
            </a:r>
            <a:r>
              <a:rPr lang="ru-RU" sz="2200" dirty="0" smtClean="0"/>
              <a:t>программ</a:t>
            </a:r>
            <a:r>
              <a:rPr lang="ru-RU" sz="2200" dirty="0" smtClean="0"/>
              <a:t>.</a:t>
            </a:r>
            <a:endParaRPr lang="ru-RU" sz="22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200" b="1" dirty="0" smtClean="0"/>
              <a:t>Задачи: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200" dirty="0" smtClean="0"/>
              <a:t>Организация социокультурного анализа в улусе включающего:</a:t>
            </a:r>
          </a:p>
          <a:p>
            <a:pPr lvl="2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200" dirty="0" smtClean="0"/>
              <a:t>Определение структуру социокультурной инфраструктуры.</a:t>
            </a:r>
          </a:p>
          <a:p>
            <a:pPr lvl="2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200" dirty="0" smtClean="0"/>
              <a:t>Создание наслежных и муниципальных аналитических групп.</a:t>
            </a:r>
          </a:p>
          <a:p>
            <a:pPr lvl="2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200" dirty="0" smtClean="0"/>
              <a:t>Организация деятельности аналитических групп.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sz="2200" dirty="0" smtClean="0"/>
              <a:t>Формирование приоритетов образования исходя из проблематики образования.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200" b="1" dirty="0" smtClean="0"/>
              <a:t>Результаты:</a:t>
            </a:r>
            <a:endParaRPr lang="ru-RU" sz="22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200" dirty="0" smtClean="0"/>
              <a:t>Модель структуры социокультурной инфраструктуры.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200" dirty="0" smtClean="0"/>
              <a:t>Норматив наслежных и муниципальной аналитических групп.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200" dirty="0" smtClean="0"/>
              <a:t>Карта образовательных приоритетов.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200" dirty="0" smtClean="0"/>
              <a:t>Образовательные программы и проекты.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95400" y="457200"/>
            <a:ext cx="6172200" cy="381000"/>
          </a:xfrm>
        </p:spPr>
        <p:txBody>
          <a:bodyPr/>
          <a:lstStyle/>
          <a:p>
            <a:r>
              <a:rPr lang="ru-RU" dirty="0" smtClean="0"/>
              <a:t>Примерная структура</a:t>
            </a:r>
            <a:endParaRPr lang="ru-RU" dirty="0"/>
          </a:p>
        </p:txBody>
      </p:sp>
      <p:grpSp>
        <p:nvGrpSpPr>
          <p:cNvPr id="26" name="Группа 25"/>
          <p:cNvGrpSpPr/>
          <p:nvPr/>
        </p:nvGrpSpPr>
        <p:grpSpPr>
          <a:xfrm>
            <a:off x="2057400" y="1752600"/>
            <a:ext cx="4800600" cy="3886200"/>
            <a:chOff x="2209800" y="2133600"/>
            <a:chExt cx="3962400" cy="3352800"/>
          </a:xfrm>
        </p:grpSpPr>
        <p:sp>
          <p:nvSpPr>
            <p:cNvPr id="3" name="TextBox 2"/>
            <p:cNvSpPr txBox="1"/>
            <p:nvPr/>
          </p:nvSpPr>
          <p:spPr>
            <a:xfrm>
              <a:off x="2209800" y="2209800"/>
              <a:ext cx="1371600" cy="400110"/>
            </a:xfrm>
            <a:prstGeom prst="rect">
              <a:avLst/>
            </a:prstGeom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ru-RU" sz="2000" dirty="0" smtClean="0"/>
                <a:t>НАГ</a:t>
              </a:r>
              <a:endParaRPr lang="ru-RU" sz="2000" dirty="0"/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2209800" y="2971800"/>
              <a:ext cx="1371600" cy="400110"/>
            </a:xfrm>
            <a:prstGeom prst="rect">
              <a:avLst/>
            </a:prstGeom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ru-RU" sz="2000" dirty="0" smtClean="0"/>
                <a:t>МАГ</a:t>
              </a:r>
              <a:endParaRPr lang="ru-RU" sz="2000" dirty="0"/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2209800" y="3657600"/>
              <a:ext cx="1371600" cy="707886"/>
            </a:xfrm>
            <a:prstGeom prst="rect">
              <a:avLst/>
            </a:prstGeom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ru-RU" sz="2000" dirty="0" smtClean="0"/>
                <a:t>Анализ СКС</a:t>
              </a:r>
              <a:endParaRPr lang="ru-RU" sz="2000" dirty="0"/>
            </a:p>
          </p:txBody>
        </p:sp>
        <p:cxnSp>
          <p:nvCxnSpPr>
            <p:cNvPr id="7" name="Прямая со стрелкой 6"/>
            <p:cNvCxnSpPr/>
            <p:nvPr/>
          </p:nvCxnSpPr>
          <p:spPr>
            <a:xfrm>
              <a:off x="2590800" y="2590800"/>
              <a:ext cx="0" cy="392668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Прямая со стрелкой 7"/>
            <p:cNvCxnSpPr/>
            <p:nvPr/>
          </p:nvCxnSpPr>
          <p:spPr>
            <a:xfrm flipV="1">
              <a:off x="3048000" y="2590800"/>
              <a:ext cx="0" cy="3810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Прямая со стрелкой 10"/>
            <p:cNvCxnSpPr>
              <a:stCxn id="4" idx="2"/>
              <a:endCxn id="5" idx="0"/>
            </p:cNvCxnSpPr>
            <p:nvPr/>
          </p:nvCxnSpPr>
          <p:spPr>
            <a:xfrm>
              <a:off x="2895600" y="3371910"/>
              <a:ext cx="0" cy="28569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Прямая со стрелкой 12"/>
            <p:cNvCxnSpPr>
              <a:stCxn id="5" idx="3"/>
              <a:endCxn id="14" idx="1"/>
            </p:cNvCxnSpPr>
            <p:nvPr/>
          </p:nvCxnSpPr>
          <p:spPr>
            <a:xfrm flipV="1">
              <a:off x="3581400" y="2438400"/>
              <a:ext cx="1524000" cy="1573143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Скругленный прямоугольник 13"/>
            <p:cNvSpPr/>
            <p:nvPr/>
          </p:nvSpPr>
          <p:spPr>
            <a:xfrm>
              <a:off x="5105400" y="2133600"/>
              <a:ext cx="1066800" cy="6096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000" b="1" dirty="0" smtClean="0"/>
                <a:t>ОУ</a:t>
              </a:r>
              <a:endParaRPr lang="ru-RU" sz="2000" b="1" dirty="0"/>
            </a:p>
          </p:txBody>
        </p:sp>
        <p:sp>
          <p:nvSpPr>
            <p:cNvPr id="16" name="Скругленный прямоугольник 15"/>
            <p:cNvSpPr/>
            <p:nvPr/>
          </p:nvSpPr>
          <p:spPr>
            <a:xfrm>
              <a:off x="5105400" y="3048000"/>
              <a:ext cx="1066800" cy="6096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000" dirty="0" smtClean="0"/>
                <a:t>ОП</a:t>
              </a:r>
              <a:endParaRPr lang="ru-RU" sz="2000" dirty="0"/>
            </a:p>
          </p:txBody>
        </p:sp>
        <p:cxnSp>
          <p:nvCxnSpPr>
            <p:cNvPr id="18" name="Прямая со стрелкой 17"/>
            <p:cNvCxnSpPr>
              <a:stCxn id="14" idx="2"/>
              <a:endCxn id="16" idx="0"/>
            </p:cNvCxnSpPr>
            <p:nvPr/>
          </p:nvCxnSpPr>
          <p:spPr>
            <a:xfrm>
              <a:off x="5638800" y="2743200"/>
              <a:ext cx="0" cy="3048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Прямая со стрелкой 21"/>
            <p:cNvCxnSpPr>
              <a:stCxn id="5" idx="2"/>
              <a:endCxn id="23" idx="0"/>
            </p:cNvCxnSpPr>
            <p:nvPr/>
          </p:nvCxnSpPr>
          <p:spPr>
            <a:xfrm>
              <a:off x="2895600" y="4365486"/>
              <a:ext cx="381000" cy="511314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Прямоугольник 22"/>
            <p:cNvSpPr/>
            <p:nvPr/>
          </p:nvSpPr>
          <p:spPr>
            <a:xfrm>
              <a:off x="2362200" y="4876800"/>
              <a:ext cx="1828800" cy="6096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dirty="0" smtClean="0"/>
                <a:t>Карта приоритетов</a:t>
              </a:r>
              <a:endParaRPr lang="ru-RU" dirty="0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90600"/>
            <a:ext cx="9144000" cy="5257800"/>
          </a:xfrm>
        </p:spPr>
        <p:txBody>
          <a:bodyPr rtlCol="0">
            <a:normAutofit fontScale="70000" lnSpcReduction="20000"/>
          </a:bodyPr>
          <a:lstStyle/>
          <a:p>
            <a:pPr marL="857250" indent="-857250" eaLnBrk="1" fontAlgn="auto" hangingPunct="1">
              <a:spcAft>
                <a:spcPts val="0"/>
              </a:spcAft>
              <a:buNone/>
              <a:defRPr/>
            </a:pPr>
            <a:r>
              <a:rPr lang="en-US" sz="4000" b="1" dirty="0" smtClean="0"/>
              <a:t>II. </a:t>
            </a:r>
            <a:r>
              <a:rPr lang="ru-RU" sz="4000" b="1" dirty="0" smtClean="0"/>
              <a:t>Программно-целевое управление</a:t>
            </a:r>
            <a:endParaRPr lang="ru-RU" sz="26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Тезис </a:t>
            </a:r>
            <a:r>
              <a:rPr lang="ru-RU" dirty="0" smtClean="0"/>
              <a:t>– «Деньги в обмен на эффективность»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Тезис 2 </a:t>
            </a:r>
            <a:r>
              <a:rPr lang="ru-RU" dirty="0" smtClean="0"/>
              <a:t>– «Инновационная деятельность улусного </a:t>
            </a:r>
            <a:r>
              <a:rPr lang="ru-RU" dirty="0" smtClean="0"/>
              <a:t>управления </a:t>
            </a:r>
            <a:r>
              <a:rPr lang="ru-RU" dirty="0" smtClean="0"/>
              <a:t>образования влияет на улучшение управленческой структуры и уклад в учреждении образования»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Задачи</a:t>
            </a:r>
            <a:r>
              <a:rPr lang="ru-RU" dirty="0" smtClean="0"/>
              <a:t>:</a:t>
            </a:r>
            <a:endParaRPr lang="ru-RU" sz="20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Создание условий разработки и реализации программ и проектов отделов УУО на основе приоритетов улуса.</a:t>
            </a:r>
            <a:endParaRPr lang="ru-RU" sz="18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Определение механизмов стимулирования работников УУО.</a:t>
            </a:r>
            <a:endParaRPr lang="ru-RU" sz="18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Организация трансформации программно-целевых отношений к другим учреждениям.</a:t>
            </a:r>
            <a:endParaRPr lang="ru-RU" sz="18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b="1" dirty="0" smtClean="0"/>
              <a:t>Результаты: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Механизм разработки и запуска  программ и проектов отделов УУО на основе приоритетов улуса.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Механизм взаимодействия программ </a:t>
            </a:r>
            <a:r>
              <a:rPr lang="ru-RU" dirty="0" smtClean="0"/>
              <a:t>посредством </a:t>
            </a:r>
            <a:r>
              <a:rPr lang="ru-RU" dirty="0" smtClean="0"/>
              <a:t>экспертизы.</a:t>
            </a:r>
            <a:endParaRPr lang="ru-RU" sz="2000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Овал 8"/>
          <p:cNvSpPr/>
          <p:nvPr/>
        </p:nvSpPr>
        <p:spPr>
          <a:xfrm rot="19988422">
            <a:off x="5113711" y="716067"/>
            <a:ext cx="3714943" cy="22830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Овал 2"/>
          <p:cNvSpPr/>
          <p:nvPr/>
        </p:nvSpPr>
        <p:spPr>
          <a:xfrm>
            <a:off x="609601" y="1752599"/>
            <a:ext cx="1447800" cy="1295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Управленец</a:t>
            </a:r>
            <a:endParaRPr lang="ru-RU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057401" y="2057399"/>
            <a:ext cx="838200" cy="685800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N</a:t>
            </a:r>
            <a:endParaRPr lang="ru-RU" sz="2400" dirty="0"/>
          </a:p>
        </p:txBody>
      </p:sp>
      <p:sp>
        <p:nvSpPr>
          <p:cNvPr id="5" name="TextBox 4"/>
          <p:cNvSpPr txBox="1"/>
          <p:nvPr/>
        </p:nvSpPr>
        <p:spPr>
          <a:xfrm>
            <a:off x="2743201" y="1600199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Координация</a:t>
            </a:r>
            <a:endParaRPr lang="ru-RU" dirty="0"/>
          </a:p>
        </p:txBody>
      </p:sp>
      <p:sp>
        <p:nvSpPr>
          <p:cNvPr id="6" name="TextBox 5"/>
          <p:cNvSpPr txBox="1"/>
          <p:nvPr/>
        </p:nvSpPr>
        <p:spPr>
          <a:xfrm>
            <a:off x="2743201" y="2819399"/>
            <a:ext cx="2209800" cy="381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Стимулирование</a:t>
            </a:r>
            <a:endParaRPr lang="ru-RU" dirty="0"/>
          </a:p>
        </p:txBody>
      </p:sp>
      <p:sp>
        <p:nvSpPr>
          <p:cNvPr id="7" name="Овал 6"/>
          <p:cNvSpPr/>
          <p:nvPr/>
        </p:nvSpPr>
        <p:spPr>
          <a:xfrm>
            <a:off x="6934201" y="761999"/>
            <a:ext cx="1600200" cy="1295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Отделы, работники</a:t>
            </a:r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5334001" y="1904999"/>
            <a:ext cx="1524000" cy="9144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Программа, обязательства</a:t>
            </a:r>
            <a:endParaRPr lang="ru-RU" dirty="0"/>
          </a:p>
        </p:txBody>
      </p:sp>
      <p:cxnSp>
        <p:nvCxnSpPr>
          <p:cNvPr id="11" name="Прямая со стрелкой 10"/>
          <p:cNvCxnSpPr>
            <a:stCxn id="7" idx="2"/>
          </p:cNvCxnSpPr>
          <p:nvPr/>
        </p:nvCxnSpPr>
        <p:spPr>
          <a:xfrm flipH="1">
            <a:off x="6705601" y="1409699"/>
            <a:ext cx="228600" cy="4953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895601" y="2209799"/>
            <a:ext cx="2209800" cy="381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Контроль</a:t>
            </a:r>
            <a:endParaRPr lang="ru-RU" dirty="0"/>
          </a:p>
        </p:txBody>
      </p:sp>
      <p:sp>
        <p:nvSpPr>
          <p:cNvPr id="15" name="Стрелка вправо 14"/>
          <p:cNvSpPr/>
          <p:nvPr/>
        </p:nvSpPr>
        <p:spPr>
          <a:xfrm>
            <a:off x="4343401" y="2057399"/>
            <a:ext cx="914400" cy="5334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TextBox 15"/>
          <p:cNvSpPr txBox="1"/>
          <p:nvPr/>
        </p:nvSpPr>
        <p:spPr>
          <a:xfrm>
            <a:off x="5181601" y="1142999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Ответственность </a:t>
            </a:r>
            <a:endParaRPr lang="ru-RU" dirty="0"/>
          </a:p>
        </p:txBody>
      </p:sp>
      <p:grpSp>
        <p:nvGrpSpPr>
          <p:cNvPr id="41" name="Группа 40"/>
          <p:cNvGrpSpPr/>
          <p:nvPr/>
        </p:nvGrpSpPr>
        <p:grpSpPr>
          <a:xfrm>
            <a:off x="228600" y="3733800"/>
            <a:ext cx="8686800" cy="2601218"/>
            <a:chOff x="228600" y="4114800"/>
            <a:chExt cx="8686800" cy="2601218"/>
          </a:xfrm>
        </p:grpSpPr>
        <p:cxnSp>
          <p:nvCxnSpPr>
            <p:cNvPr id="23" name="Прямая со стрелкой 22"/>
            <p:cNvCxnSpPr/>
            <p:nvPr/>
          </p:nvCxnSpPr>
          <p:spPr>
            <a:xfrm>
              <a:off x="533400" y="5410200"/>
              <a:ext cx="7924800" cy="0"/>
            </a:xfrm>
            <a:prstGeom prst="straightConnector1">
              <a:avLst/>
            </a:prstGeom>
            <a:ln w="38100"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Овал 23"/>
            <p:cNvSpPr/>
            <p:nvPr/>
          </p:nvSpPr>
          <p:spPr>
            <a:xfrm>
              <a:off x="12954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5" name="Овал 24"/>
            <p:cNvSpPr/>
            <p:nvPr/>
          </p:nvSpPr>
          <p:spPr>
            <a:xfrm>
              <a:off x="2048435" y="5298142"/>
              <a:ext cx="228600" cy="2286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6" name="Овал 25"/>
            <p:cNvSpPr/>
            <p:nvPr/>
          </p:nvSpPr>
          <p:spPr>
            <a:xfrm>
              <a:off x="6096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7" name="Овал 26"/>
            <p:cNvSpPr/>
            <p:nvPr/>
          </p:nvSpPr>
          <p:spPr>
            <a:xfrm>
              <a:off x="7821706" y="5289176"/>
              <a:ext cx="228600" cy="2286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8" name="Овал 27"/>
            <p:cNvSpPr/>
            <p:nvPr/>
          </p:nvSpPr>
          <p:spPr>
            <a:xfrm>
              <a:off x="73152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9" name="Овал 28"/>
            <p:cNvSpPr/>
            <p:nvPr/>
          </p:nvSpPr>
          <p:spPr>
            <a:xfrm>
              <a:off x="67056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30" name="Овал 29"/>
            <p:cNvSpPr/>
            <p:nvPr/>
          </p:nvSpPr>
          <p:spPr>
            <a:xfrm>
              <a:off x="60960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31" name="Овал 30"/>
            <p:cNvSpPr/>
            <p:nvPr/>
          </p:nvSpPr>
          <p:spPr>
            <a:xfrm>
              <a:off x="54864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32" name="Овал 31"/>
            <p:cNvSpPr/>
            <p:nvPr/>
          </p:nvSpPr>
          <p:spPr>
            <a:xfrm>
              <a:off x="48006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33" name="Овал 32"/>
            <p:cNvSpPr/>
            <p:nvPr/>
          </p:nvSpPr>
          <p:spPr>
            <a:xfrm>
              <a:off x="41910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34" name="Овал 33"/>
            <p:cNvSpPr/>
            <p:nvPr/>
          </p:nvSpPr>
          <p:spPr>
            <a:xfrm>
              <a:off x="35814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35" name="Овал 34"/>
            <p:cNvSpPr/>
            <p:nvPr/>
          </p:nvSpPr>
          <p:spPr>
            <a:xfrm>
              <a:off x="2895600" y="5334000"/>
              <a:ext cx="152400" cy="152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7239000" y="4267200"/>
              <a:ext cx="1676400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dirty="0" smtClean="0"/>
                <a:t>1. Разработка программы отделов</a:t>
              </a:r>
              <a:endParaRPr lang="ru-RU" dirty="0"/>
            </a:p>
          </p:txBody>
        </p:sp>
        <p:sp>
          <p:nvSpPr>
            <p:cNvPr id="37" name="TextBox 36"/>
            <p:cNvSpPr txBox="1"/>
            <p:nvPr/>
          </p:nvSpPr>
          <p:spPr>
            <a:xfrm>
              <a:off x="6934200" y="5638800"/>
              <a:ext cx="1905000" cy="10772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1600" dirty="0" smtClean="0"/>
                <a:t>Предварительное слушание, определение приоритетов</a:t>
              </a:r>
              <a:endParaRPr lang="ru-RU" sz="1600" dirty="0"/>
            </a:p>
          </p:txBody>
        </p:sp>
        <p:sp>
          <p:nvSpPr>
            <p:cNvPr id="38" name="TextBox 37"/>
            <p:cNvSpPr txBox="1"/>
            <p:nvPr/>
          </p:nvSpPr>
          <p:spPr>
            <a:xfrm>
              <a:off x="228600" y="4114800"/>
              <a:ext cx="838200" cy="10772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1600" dirty="0" smtClean="0"/>
                <a:t>Августовское совещание</a:t>
              </a:r>
              <a:endParaRPr lang="ru-RU" sz="1600" dirty="0"/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762000" y="5486400"/>
              <a:ext cx="129540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1600" dirty="0" smtClean="0"/>
                <a:t>Улусное совещание</a:t>
              </a:r>
              <a:endParaRPr lang="ru-RU" sz="1600" dirty="0"/>
            </a:p>
          </p:txBody>
        </p:sp>
        <p:sp>
          <p:nvSpPr>
            <p:cNvPr id="40" name="TextBox 39"/>
            <p:cNvSpPr txBox="1"/>
            <p:nvPr/>
          </p:nvSpPr>
          <p:spPr>
            <a:xfrm>
              <a:off x="1447800" y="4343400"/>
              <a:ext cx="1524000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dirty="0" err="1" smtClean="0"/>
                <a:t>Совм</a:t>
              </a:r>
              <a:r>
                <a:rPr lang="ru-RU" dirty="0" smtClean="0"/>
                <a:t>. принятие и </a:t>
              </a:r>
              <a:r>
                <a:rPr lang="ru-RU" dirty="0" err="1" smtClean="0"/>
                <a:t>утв-е</a:t>
              </a:r>
              <a:r>
                <a:rPr lang="ru-RU" dirty="0" smtClean="0"/>
                <a:t> плана</a:t>
              </a:r>
              <a:endParaRPr lang="ru-RU" dirty="0"/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066800"/>
            <a:ext cx="9144000" cy="5257800"/>
          </a:xfrm>
        </p:spPr>
        <p:txBody>
          <a:bodyPr rtlCol="0">
            <a:normAutofit fontScale="70000" lnSpcReduction="2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b="1" dirty="0" smtClean="0"/>
              <a:t>3. Улусный мониторинг качества оказания образовательных услуг.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Тезис </a:t>
            </a:r>
            <a:r>
              <a:rPr lang="ru-RU" dirty="0" smtClean="0"/>
              <a:t>– результаты образования как открытые системы доступны потребителям и является предметом общественного обсуждения и оценивания.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100" b="1" dirty="0" smtClean="0"/>
              <a:t>Тезис 2 </a:t>
            </a:r>
            <a:r>
              <a:rPr lang="ru-RU" sz="3100" dirty="0" smtClean="0"/>
              <a:t>– Эффективный муниципальный мониторинг - фактор готовности руководителей ОУ и педагогического сообщества к электронному управлению образованием.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Задачи:</a:t>
            </a:r>
            <a:endParaRPr lang="ru-RU" sz="20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Разработать критериев и показателей оценки деятельности ОУ на основе функций отделов УУО.</a:t>
            </a:r>
            <a:endParaRPr lang="ru-RU" sz="18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Организовать систему вложения данных </a:t>
            </a:r>
            <a:r>
              <a:rPr lang="ru-RU" dirty="0" err="1" smtClean="0"/>
              <a:t>ОУ-ми</a:t>
            </a:r>
            <a:r>
              <a:rPr lang="ru-RU" dirty="0" smtClean="0"/>
              <a:t>.</a:t>
            </a:r>
            <a:endParaRPr lang="ru-RU" sz="18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Электронная корреляция результатов и достижений ОУ.</a:t>
            </a:r>
            <a:r>
              <a:rPr lang="ru-RU" b="1" dirty="0" smtClean="0"/>
              <a:t> </a:t>
            </a:r>
            <a:endParaRPr lang="ru-RU" sz="20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b="1" dirty="0" smtClean="0"/>
              <a:t>Результаты:</a:t>
            </a:r>
            <a:endParaRPr lang="ru-RU" sz="20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Положение улусного мониторинга качества оказания образовательных услуг.</a:t>
            </a:r>
            <a:endParaRPr lang="ru-RU" sz="22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Электронный мониторинг.</a:t>
            </a:r>
            <a:endParaRPr lang="ru-RU" sz="22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ru-RU" dirty="0" smtClean="0"/>
              <a:t>Система реализации мониторинга.</a:t>
            </a:r>
            <a:endParaRPr lang="ru-RU" sz="2200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ru-RU" sz="2200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1142</TotalTime>
  <Words>626</Words>
  <Application>Microsoft Office PowerPoint</Application>
  <PresentationFormat>Экран (4:3)</PresentationFormat>
  <Paragraphs>210</Paragraphs>
  <Slides>13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6" baseType="lpstr">
      <vt:lpstr>Calibri</vt:lpstr>
      <vt:lpstr>Arial</vt:lpstr>
      <vt:lpstr>Office Theme</vt:lpstr>
      <vt:lpstr>Система поддержки инновационной и экспериментальной деятельности на муниципальном уровне</vt:lpstr>
      <vt:lpstr>Обоснование</vt:lpstr>
      <vt:lpstr>Слайд 3</vt:lpstr>
      <vt:lpstr>Приоритеты системы поддержки:</vt:lpstr>
      <vt:lpstr>Слайд 5</vt:lpstr>
      <vt:lpstr>Примерная структура</vt:lpstr>
      <vt:lpstr>Слайд 7</vt:lpstr>
      <vt:lpstr>Слайд 8</vt:lpstr>
      <vt:lpstr>Слайд 9</vt:lpstr>
      <vt:lpstr>Слайд 10</vt:lpstr>
      <vt:lpstr>Мониторинг</vt:lpstr>
      <vt:lpstr>Слайд 12</vt:lpstr>
      <vt:lpstr>Формы экспертизы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«Развитие улусной системы образования через организацию сетевого взаимодействия культурно-образовательных инициатив»</dc:title>
  <dc:creator>Алексей</dc:creator>
  <cp:lastModifiedBy>Алексей</cp:lastModifiedBy>
  <cp:revision>29</cp:revision>
  <dcterms:created xsi:type="dcterms:W3CDTF">2011-04-08T07:08:41Z</dcterms:created>
  <dcterms:modified xsi:type="dcterms:W3CDTF">2012-08-20T07:49:11Z</dcterms:modified>
</cp:coreProperties>
</file>

<file path=docProps/thumbnail.jpeg>
</file>